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301" r:id="rId2"/>
    <p:sldId id="265" r:id="rId3"/>
    <p:sldId id="449" r:id="rId4"/>
    <p:sldId id="450" r:id="rId5"/>
    <p:sldId id="453" r:id="rId6"/>
    <p:sldId id="436" r:id="rId7"/>
    <p:sldId id="452" r:id="rId8"/>
    <p:sldId id="454" r:id="rId9"/>
    <p:sldId id="455" r:id="rId10"/>
    <p:sldId id="456" r:id="rId11"/>
    <p:sldId id="457" r:id="rId12"/>
    <p:sldId id="451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68" r:id="rId24"/>
    <p:sldId id="469" r:id="rId25"/>
    <p:sldId id="470" r:id="rId26"/>
    <p:sldId id="471" r:id="rId27"/>
    <p:sldId id="428" r:id="rId28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Lato Light" panose="020F0302020204030204" pitchFamily="34" charset="0"/>
      <p:regular r:id="rId35"/>
      <p:bold r:id="rId36"/>
      <p:italic r:id="rId37"/>
      <p:boldItalic r:id="rId38"/>
    </p:embeddedFont>
    <p:embeddedFont>
      <p:font typeface="Roboto Slab" pitchFamily="2" charset="0"/>
      <p:regular r:id="rId39"/>
      <p:bold r:id="rId40"/>
    </p:embeddedFont>
  </p:embeddedFontLst>
  <p:custDataLst>
    <p:tags r:id="rId4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01"/>
    <p:restoredTop sz="94694"/>
  </p:normalViewPr>
  <p:slideViewPr>
    <p:cSldViewPr snapToGrid="0">
      <p:cViewPr varScale="1">
        <p:scale>
          <a:sx n="74" d="100"/>
          <a:sy n="74" d="100"/>
        </p:scale>
        <p:origin x="18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tags" Target="tags/tag1.xml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C8500EC-6C06-0A66-2F30-2A4992F1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1B0C6E2-7B2A-1453-81A0-A5D3233EF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59B5688-B864-3F78-52B8-13730A9B2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089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B71FD03-FAC7-EB9E-5773-CF427C07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0CB7F61-256A-E0A6-D850-2574AB2C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E6D093-2D0A-4741-6387-F7A2AC06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7779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951C880-AD07-2CC2-3DEC-5B938EF2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263DB07-E409-3728-AA71-BC3D7CD57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6BE1216-C575-AD9C-3FD4-9CC49A614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1520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700E9DB-EBAA-C5CA-B216-8E26B9FA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031234A-4EF9-2F4E-B471-D517319FD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D90D186-222F-4C0B-5D38-59C07A38A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23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3408C36-0442-435F-A2CE-3AEA331A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918FFA47-7203-1E3E-D8A8-66FCEC343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7581E13F-4932-982B-75AF-A11684D4B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294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7195AE4-4D80-1A7F-FAF7-5E46CF14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39495F-D11A-5B3C-46EB-EB3CD367B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72FCE70-86CC-5D40-71AC-423B19D6B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801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684853E-A7FF-7DD8-0A12-5E190F25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C115A70-F7A0-CEC8-3926-707CF4111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1A2660B-E88B-1ABE-B946-7F5B22266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096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956665-5E1E-1517-AE00-BF1978AE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171E29-59B1-97EE-93AA-8549C55C0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A1332D6-1BB3-BE74-43A1-5004B14EA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28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D58143C-2157-B79E-9F50-8DBCB8FB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45B016-C02F-AE6F-6897-F12DB5B73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2FE571C-7E64-981F-41B2-4F4CA70D4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4395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D60B7D3-FE5D-8015-CF2C-2057AA6F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47E5C4B-7D2D-F041-1772-4CAF4CB4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446742-706A-363C-9F66-B90E897F9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70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D4E1651-236F-72C4-E9FF-435E795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39810BA-EF73-76EC-F4B5-28AA6FA7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4DB7F83-0A48-35A6-124D-A17821A99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005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A7B32A-0172-CFC0-5A2C-B6C0A2F5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CB79E63-0789-7700-FDCE-C67164AB2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0518648-433E-6B13-4623-EB042B29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2022AA1-9D3D-72D7-48DE-333EC79A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B17F08A-1BC8-A089-5571-092F77A56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9766460-D974-1D3E-3DB7-379F63DE5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52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7D8506C-7438-D25B-5FDB-591E87D0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FA05FDE-D22B-3069-9F62-4CA9E5CCF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F433CBA-C8DB-4D0B-565F-E56BE630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10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4.xml"/><Relationship Id="rId7" Type="http://schemas.openxmlformats.org/officeDocument/2006/relationships/image" Target="../media/image4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9.xml"/><Relationship Id="rId7" Type="http://schemas.openxmlformats.org/officeDocument/2006/relationships/image" Target="../media/image44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4.xml"/><Relationship Id="rId7" Type="http://schemas.openxmlformats.org/officeDocument/2006/relationships/image" Target="../media/image44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19.xml"/><Relationship Id="rId7" Type="http://schemas.openxmlformats.org/officeDocument/2006/relationships/image" Target="../media/image44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4.xml"/><Relationship Id="rId7" Type="http://schemas.openxmlformats.org/officeDocument/2006/relationships/image" Target="../media/image44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9.xml"/><Relationship Id="rId7" Type="http://schemas.openxmlformats.org/officeDocument/2006/relationships/image" Target="../media/image4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4.xml"/><Relationship Id="rId7" Type="http://schemas.openxmlformats.org/officeDocument/2006/relationships/image" Target="../media/image44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9.xml"/><Relationship Id="rId7" Type="http://schemas.openxmlformats.org/officeDocument/2006/relationships/image" Target="../media/image4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9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9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D5C4319-63D9-305C-65BA-5D7F12B7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918FA1A-75A5-5BF9-915C-2B8EF951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F58C654-B4E6-2569-FB38-B52C15955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an advanced optimization algorithm to find the global minimum.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80A4F-B6AC-AFA1-DC7A-1AEDB5B06C10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26104430-8149-40BD-B51F-AA2752712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0D7F52-5A12-A097-6457-DCBAEB01E36F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EC506-4109-7665-3C91-4E67B578890E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807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45F7150-0A17-2D4F-85E1-1C7B004F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980721B-FBF4-1843-5A81-4434FD64B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8CDD45-824F-6D13-1BB3-65B9B6E2F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an advanced optimization algorithm to find the global minimum.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41AFA-5333-6A1A-750B-695A8929F15A}"/>
              </a:ext>
            </a:extLst>
          </p:cNvPr>
          <p:cNvGrpSpPr/>
          <p:nvPr/>
        </p:nvGrpSpPr>
        <p:grpSpPr>
          <a:xfrm>
            <a:off x="1324154" y="3206338"/>
            <a:ext cx="3520977" cy="3037754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1AF86-7FDA-4BF8-529E-FEE74D699242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AE91FD-A07F-7B3B-051A-C28E98FA3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E2712-A918-4385-6B46-7422FEAC254A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CAD469-33FD-378A-3F14-AC2689636ADF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440489-3F3C-A201-7C10-D0F4F474BF8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AEE2ED8-7943-CC32-296F-10A69D4B666C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0B513-17A1-CBD8-7716-9B0C88208422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0AEBF-F5B6-DC3B-71DD-5C9A6847139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126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7959CF4-59C0-F44E-7E84-1C52E455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632F7F2-B60A-AD48-67A7-8F28CFE31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Instructions we give the algorithm to select parameters </a:t>
                </a:r>
                <a14:m>
                  <m:oMath xmlns:m="http://schemas.openxmlformats.org/officeDocument/2006/math">
                    <m:r>
                      <a:rPr lang="en-US"/>
                      <m:t>𝒘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 other words, select </a:t>
                </a:r>
                <a14:m>
                  <m:oMath xmlns:m="http://schemas.openxmlformats.org/officeDocument/2006/math">
                    <m:r>
                      <a:rPr lang="en-US"/>
                      <m:t>𝒘</m:t>
                    </m:r>
                  </m:oMath>
                </a14:m>
                <a:r>
                  <a:rPr lang="en-US" dirty="0"/>
                  <a:t> such that the cost function </a:t>
                </a:r>
                <a14:m>
                  <m:oMath xmlns:m="http://schemas.openxmlformats.org/officeDocument/2006/math">
                    <m:r>
                      <a:rPr lang="en-US" dirty="0"/>
                      <m:t>𝑱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endParaRPr lang="en-US" b="0" i="0" dirty="0">
                  <a:effectLst/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/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blipFill>
                <a:blip r:embed="rId4"/>
                <a:stretch>
                  <a:fillRect l="-2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C1FB746-722A-43DD-4C64-87DD75489114}"/>
              </a:ext>
            </a:extLst>
          </p:cNvPr>
          <p:cNvGrpSpPr/>
          <p:nvPr/>
        </p:nvGrpSpPr>
        <p:grpSpPr>
          <a:xfrm>
            <a:off x="1086967" y="4300096"/>
            <a:ext cx="2280061" cy="2110493"/>
            <a:chOff x="2267962" y="3312898"/>
            <a:chExt cx="3998137" cy="335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53DE0-A5E3-79D8-CBF0-3275E18674FE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1EBF14C-2766-E742-2DC6-B8E2A270C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BD5DF4-A459-CBEC-FA83-23C3AD89CD7E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5B0798-A277-A73A-6633-553C7D43D769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287070-9B48-C7F0-6678-1CF56DB5E373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DF7790-13A7-6D4A-A4C9-D6ADFC2C4A92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1BA30-FB7B-DC1A-6949-71FF1F522CE8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56C3C5-39AC-8D35-31A4-2B1D65C0490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3880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9EA6DE-B9AE-716F-7967-C6705C1B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F4CC79B-F942-C388-56EF-233570118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48BA03B-90D1-CAFB-3236-0EB49E715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Optimizers allow us to fine-tune parameters during training.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/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blipFill>
                <a:blip r:embed="rId3"/>
                <a:stretch>
                  <a:fillRect l="-2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arison,optimizers in deep learning">
            <a:extLst>
              <a:ext uri="{FF2B5EF4-FFF2-40B4-BE49-F238E27FC236}">
                <a16:creationId xmlns:a16="http://schemas.microsoft.com/office/drawing/2014/main" id="{E073A242-E597-531A-ECBD-87CD5E8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39676"/>
            <a:ext cx="4052377" cy="31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79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0E954-866A-72AB-7F02-6E94D3526E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12C2A-0640-240C-5C54-B33419E19D9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EE29F1-E593-D611-DB26-5831505F7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most common notation for the COST function for an algorithm?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88434-4FA7-1648-E62C-83EB429F96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AB64-8295-0C86-1207-DB11A549C5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22510-6A8E-2EEE-AACD-0715EA42960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ED83A-E3AD-5787-CB89-DDF2AC6765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 linear regression the residuals sum of squares (RSS) is the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086FC-7199-C00B-3CB6-4FC9CBF557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2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F6A4C-8D03-F805-A987-79A0A69AFBE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BB61F-7F65-8880-3A1C-B65DC3A0F3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90532-B70F-23DD-70D6-D96837B2A2B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b="1">
                <a:solidFill>
                  <a:srgbClr val="5B5B5B"/>
                </a:solidFill>
              </a:rPr>
              <a:t>Which of the following best describes a loss function in machine learning?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25B7E7-AA85-3476-C74D-2778D63FF3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C009AC2-B3C9-A491-CC75-0A89718E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8106933B-A98E-46A6-6E6F-3EE23C908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EEB0F-8630-ABFF-5FB0-44366C5A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0" y="3868480"/>
            <a:ext cx="2862682" cy="22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AB0630A-3FA5-6938-1A6D-7A8BFADE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AFAFB03-7B01-806B-8562-EF4C8AF9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16B54E1-1CE4-3671-A254-0381FD125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9D195F-7DA5-4C58-1FCA-8A7E40C06F9B}"/>
              </a:ext>
            </a:extLst>
          </p:cNvPr>
          <p:cNvGrpSpPr/>
          <p:nvPr/>
        </p:nvGrpSpPr>
        <p:grpSpPr>
          <a:xfrm>
            <a:off x="4062706" y="3991602"/>
            <a:ext cx="4108715" cy="2559230"/>
            <a:chOff x="230980" y="3291082"/>
            <a:chExt cx="5745277" cy="3291751"/>
          </a:xfrm>
        </p:grpSpPr>
        <p:pic>
          <p:nvPicPr>
            <p:cNvPr id="6" name="Picture 2" descr="Gradient Descent Optimizers: Understanding SGD, Momentum, Nesterov  Momentum, AdaGrad, RMSprop, AdaDelta, and ADAM – Made Easy - KiKaBeN">
              <a:extLst>
                <a:ext uri="{FF2B5EF4-FFF2-40B4-BE49-F238E27FC236}">
                  <a16:creationId xmlns:a16="http://schemas.microsoft.com/office/drawing/2014/main" id="{FCE170D2-332C-98A4-B319-C86285F0E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31" b="18864"/>
            <a:stretch/>
          </p:blipFill>
          <p:spPr bwMode="auto">
            <a:xfrm>
              <a:off x="230980" y="3291082"/>
              <a:ext cx="5745277" cy="329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4198D-2CC2-A7A1-195E-BAF8647DF606}"/>
                </a:ext>
              </a:extLst>
            </p:cNvPr>
            <p:cNvSpPr/>
            <p:nvPr/>
          </p:nvSpPr>
          <p:spPr>
            <a:xfrm>
              <a:off x="5704114" y="6030686"/>
              <a:ext cx="272143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70DB8-9A6D-4A99-9A24-0EE0099AAA42}"/>
                </a:ext>
              </a:extLst>
            </p:cNvPr>
            <p:cNvSpPr/>
            <p:nvPr/>
          </p:nvSpPr>
          <p:spPr>
            <a:xfrm>
              <a:off x="2147208" y="3575870"/>
              <a:ext cx="487135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8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B26DDD7-31F3-7852-2AD8-C658E11C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49F1C58-762E-3B77-A74A-7E59DCF32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F73756A-1A0D-9AC5-3DD1-ADEA836B9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004EEDC5-E133-0E62-D852-89D51B56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26" y="3429000"/>
            <a:ext cx="4092328" cy="3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/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/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/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blipFill>
                <a:blip r:embed="rId7"/>
                <a:stretch>
                  <a:fillRect r="-357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67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Loss Functions, Cost Functions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9EB9106-942F-D5FB-DE05-7E359956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5E27F12-9D8E-9B0A-1640-8E072B0DF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Optimizers search for local and global minima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Local and global minima are found on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such that the gradient is zero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An important job of the optimizers is to get ”unstuck” of local minima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616" r="-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/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E40F6B-6331-9F1A-82E0-FD81DB92DE74}"/>
              </a:ext>
            </a:extLst>
          </p:cNvPr>
          <p:cNvGrpSpPr/>
          <p:nvPr/>
        </p:nvGrpSpPr>
        <p:grpSpPr>
          <a:xfrm>
            <a:off x="4571118" y="3567023"/>
            <a:ext cx="3341624" cy="3063875"/>
            <a:chOff x="2267962" y="3312898"/>
            <a:chExt cx="3998137" cy="3356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5E17B-DF9C-BE62-D76E-F23536775230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76F20D-FD67-8C62-8197-96B92FA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17EE53-780D-7545-FF60-991E45A717E8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6C1539-9AA9-8FDB-1807-1068902299F4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5450F5-6F78-D70D-4777-4B22FA27ADDD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F7B72F-121C-89A9-5C7C-C259CC049423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C258FE-A4BA-0AF9-550A-194ECC9270BA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E27ECF-D94B-88E6-219B-5ABFB930E4CE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264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8D0035D-B894-9CD8-F254-A8FBDA11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4C90D0C-90BB-1DED-C302-01931E179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vs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CD17DAF4-C79B-E320-784B-3286667F9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Metrics are used to check the progress of the ML algorithm.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functions are used in the inner workings of the algorithm to update </a:t>
            </a:r>
            <a:r>
              <a:rPr lang="en-US" b="1" dirty="0"/>
              <a:t>w</a:t>
            </a:r>
            <a:r>
              <a:rPr lang="en-US" dirty="0"/>
              <a:t> and may NOT  be known by practitioner.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55B42-95C9-416A-482C-C9915AE9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74" y="3429000"/>
            <a:ext cx="5086591" cy="3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1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2B1E-1EF3-1A3E-BECA-52D5455688D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E74AC-847A-D638-3339-CEDE002943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>
                <a:solidFill>
                  <a:srgbClr val="5B5B5B"/>
                </a:solidFill>
              </a:rPr>
              <a:t>The derivative of the cost function with respect to the estimated parameters is called: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705C-70EC-E6AF-25AA-27129C4287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22442-4DE2-240C-DA97-D3BC3D5941E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7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B5258-CCCA-B0D0-F640-3019F345A87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02321-57B3-C116-A4E9-72F3B7BC7BE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93E7-7A04-CFE6-CBC4-9180C1A6C5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 minimum of the cost function occurs when the gradient is equal to zero.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E84AD-375B-C0DB-8D2A-9CC607E5DA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6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2F64F-02C2-25B5-B478-E997B085BC4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A6738-BC99-E479-7765-E1A2FC2864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E2976-556D-C13E-4C84-33075078C9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Local and global minima of a cost function are found on the values of w such that the gradient J(w) is zero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B20CB-21DD-EF09-A528-4D9F1AF0381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6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BC2DD-7608-AD95-CEAF-69C430CD491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DA4AA-2995-4041-E64F-C6FA8810C0D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4D0CE4-E837-97E6-1B14-F49A04BC44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>
                <a:solidFill>
                  <a:srgbClr val="5B5B5B"/>
                </a:solidFill>
              </a:rPr>
              <a:t>An important job of the optimizers is to get ”unstuck” of the global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00E94-B291-F102-6F40-A93C71C1FA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6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78E00-7439-63AA-EBB2-83608A5C246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4DBE2-A95A-4032-288B-59B277D31D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E18C8-12F1-6CFD-C70D-03594D9D38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Metrics are the functions used to update the parameters 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46E12-A4F8-D4F6-685C-EAECD6033F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4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1046B798-65AD-3D40-13E8-991AA100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FE587F-98CA-5B5F-8BDA-90BF1B7090AF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F06C58-E38E-7814-4641-6AA7B210A10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900C2B0-6FEE-1D18-F126-1D271DBAA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28" y="2924802"/>
            <a:ext cx="7023235" cy="33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D8E9F0-1E36-5C56-E026-16C2BCB9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ACDB5F-39BF-7D65-180B-439412B62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4C798B1-2ABF-45D6-A3A1-F0F90464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FAC361-2AAF-9A00-5816-CA527947D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2981401"/>
            <a:ext cx="3216313" cy="361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B2FCF-CFA2-961D-B91A-3EE940970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1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278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C856ACE-280D-5B64-9231-7A5241FA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4EA8375-CEAA-1BEA-1604-D5AA93BFF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BE3FD0EE-EB7F-B232-DE7A-072C3DE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E26E39-4D4D-1CF4-D1AB-FD7F57EB8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8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0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9F737B-A9B1-E34B-9BF2-2A64E03787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675"/>
          <a:stretch/>
        </p:blipFill>
        <p:spPr>
          <a:xfrm>
            <a:off x="4708600" y="3089581"/>
            <a:ext cx="2471183" cy="261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697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Loss Function?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the function that computes the </a:t>
            </a:r>
            <a:r>
              <a:rPr lang="en-US" b="1" dirty="0"/>
              <a:t>distance</a:t>
            </a:r>
            <a:r>
              <a:rPr lang="en-US" dirty="0"/>
              <a:t> between the current output of the algorithm and the expected output.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Calculates the error of the hypothesis.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Generally referred to an instance for a single training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/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Regression</a:t>
                </a:r>
              </a:p>
              <a:p>
                <a:pPr/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  <a:sym typeface="Lato Ligh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sSup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  <a:sym typeface="Lato Light"/>
                            </a:rPr>
                            <m:t> </m:t>
                          </m:r>
                        </m:e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  <a:sym typeface="Lato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rPr>
                      <m:t>|</m:t>
                    </m:r>
                    <m:sSub>
                      <m:sSubPr>
                        <m:ctrlPr>
                          <a:rPr lang="en-US" sz="2800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  <m:t>𝑦</m:t>
                        </m:r>
                      </m:e>
                      <m:sub>
                        <m:r>
                          <a:rPr lang="en-US" sz="2800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  <m:t>𝑖</m:t>
                        </m:r>
                      </m:sub>
                    </m:sSub>
                    <m:r>
                      <a:rPr lang="en-US" sz="2800">
                        <a:solidFill>
                          <a:schemeClr val="dk1"/>
                        </a:solidFill>
                        <a:latin typeface="Lato Light"/>
                        <a:ea typeface="Lato Light"/>
                        <a:cs typeface="Lato Light"/>
                        <a:sym typeface="Lato Light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dirty="0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  <m:t>h</m:t>
                        </m:r>
                      </m:e>
                      <m:sub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800" dirty="0">
                            <a:solidFill>
                              <a:schemeClr val="dk1"/>
                            </a:solidFill>
                            <a:latin typeface="Lato Light"/>
                            <a:ea typeface="Lato Light"/>
                            <a:cs typeface="Lato Light"/>
                            <a:sym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dirty="0">
                                <a:solidFill>
                                  <a:schemeClr val="dk1"/>
                                </a:solidFill>
                                <a:latin typeface="Lato Light"/>
                                <a:ea typeface="Lato Light"/>
                                <a:cs typeface="Lato Light"/>
                                <a:sym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Lato Light"/>
                                <a:ea typeface="Lato Light"/>
                                <a:cs typeface="Lato Light"/>
                                <a:sym typeface="Lato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Lato Light"/>
                                <a:ea typeface="Lato Light"/>
                                <a:cs typeface="Lato Light"/>
                                <a:sym typeface="Lato Ligh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|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blipFill>
                <a:blip r:embed="rId3"/>
                <a:stretch>
                  <a:fillRect l="-3524" t="-2878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/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Classification</a:t>
                </a:r>
              </a:p>
              <a:p>
                <a:pPr/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−(</m:t>
                      </m:r>
                      <m:sSub>
                        <m:sSub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𝑦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log</m:t>
                      </m:r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+</m:t>
                      </m:r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log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(1−</m:t>
                      </m:r>
                      <m:sSub>
                        <m:sSub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h</m:t>
                          </m:r>
                        </m:e>
                        <m:sub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blipFill>
                <a:blip r:embed="rId4"/>
                <a:stretch>
                  <a:fillRect l="-1515" t="-3810" r="-56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E93DC72-92CD-71A5-4DD8-A4856943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34BD0A-447F-8D99-3486-86B6169C5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009628A-53F0-928E-43D6-A45DD93C1C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the sum (or average) of the loss function over all observations in the training set.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/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Lato Light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Lato Light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Lato Light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sSup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blipFill>
                <a:blip r:embed="rId3"/>
                <a:stretch>
                  <a:fillRect l="-762" t="-109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/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Lato Light"/>
                          <a:ea typeface="Lato Light"/>
                          <a:cs typeface="Lato Light"/>
                        </a:rPr>
                        <m:t>=</m:t>
                      </m:r>
                      <m:sSubSup>
                        <m:sSubSup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𝒚</m:t>
                              </m:r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Lato Light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Lato Light"/>
                                      <a:ea typeface="Lato Light"/>
                                      <a:cs typeface="Lato Light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2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Lato Light"/>
                              <a:ea typeface="Lato Light"/>
                              <a:cs typeface="Lato Light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92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A11D113-A946-4512-B367-C0844FDC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7895563-0D8C-75BB-6EA1-12260E4D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DC9D440A-82A5-D4BC-9F9F-17C3E1940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the sum (or average) of the loss function over all observations in the training set.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/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/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blipFill>
                <a:blip r:embed="rId4"/>
                <a:stretch>
                  <a:fillRect l="-708" t="-10594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5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CE9FAD3-6091-51E3-BEF8-F7BEC17A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37BC194-4453-4048-8802-00DFF9F58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954A662E-C403-5DC3-F14D-32A31E13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Convex functions have a unique global minimum and no local minima, making it easier to solve with a simpler optimization algorithm.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C8AEC4-8CF9-2659-2ECB-C69C83ED06D1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3434F99A-D05A-E3F5-883B-2ED508847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FE834-B986-C694-EEAF-A1F7E5C59D51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F6FAF-1DFB-EB3A-6CB5-843A5A4FBFB3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0D59A3-499F-3739-E21D-F1EA492C0EE3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560165-92C0-A76C-8FE2-29938A7DC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91B502-9379-02F2-CE48-1AED9E48A61E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E32C5B-616F-022C-AB02-394CD4D8D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C0E079-2D5D-281F-2361-5005E0A589B9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40A5296-7F44-8FC4-1FA3-3AE87B2BE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1A62BF-D37D-177F-1987-2EDA2C098660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73DAA-31DB-1A80-9E38-1B3A8F5D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8F1C4C-FA90-C1A3-CAE4-B29F7FAEA41A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DEDA00-F9ED-CCE0-1593-24748314E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41" r="-816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9404E9-0863-F0D0-ECC7-D76F40644CBE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9FBB2C-C77A-FF56-28AA-F052E47D0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41" r="-816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49215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d4cd9a-4283-491c-ad36-7aac463f8c99"/>
  <p:tag name="SLIDO_TIMELINE" val="W3sicG9sbFF1ZXN0aW9uVXVpZCI6ImJkNDQzNzhiLWQ2MTgtNGRiOS04N2QzLThlZTcyMjYxMGM3MSIsInNob3dSZXN1bHRzIjpmYWxzZX0seyJzaG93UmVzdWx0cyI6dHJ1ZSwicG9sbFF1ZXN0aW9uVXVpZCI6ImJkNDQzNzhiLWQ2MTgtNGRiOS04N2QzLThlZTcyMjYxMGM3MSJ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f09c7fa-7b7a-42d4-b12f-8ca35306ab95"/>
  <p:tag name="SLIDO_TIMELINE" val="W3sic2hvd1Jlc3VsdHMiOmZhbHNlLCJwb2xsUXVlc3Rpb25VdWlkIjoiNjE4ZGJlY2EtZDBlNS00NWY4LThiZWYtM2Q0ZjEzOTk3ZWVkIn0seyJwb2xsUXVlc3Rpb25VdWlkIjoiNjE4ZGJlY2EtZDBlNS00NWY4LThiZWYtM2Q0ZjEzOTk3ZWVkIiwic2hvd1Jlc3VsdHMiOnRydW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8d789e-eb20-4b75-8362-3c6bea3c54ab"/>
  <p:tag name="SLIDO_TIMELINE" val="W3sicG9sbFF1ZXN0aW9uVXVpZCI6ImUwNmViOTM0LWM1YTItNDZlMi1hYThiLTYyYzBjMmRjNzdmOCIsInNob3dSZXN1bHRzIjpmYWxzZX0seyJzaG93UmVzdWx0cyI6dHJ1ZSwicG9sbFF1ZXN0aW9uVXVpZCI6ImUwNmViOTM0LWM1YTItNDZlMi1hYThiLTYyYzBjMmRjNzdmOC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9d8ff69-a3b4-4fe3-bd2e-75f15788e61b"/>
  <p:tag name="SLIDO_TIMELINE" val="W3sic2hvd1Jlc3VsdHMiOmZhbHNlLCJwb2xsUXVlc3Rpb25VdWlkIjoiNTQ1YWYxMzMtN2EyNy00YWZiLTkwOGUtN2RlYzJmZjY5ODljIn0seyJwb2xsUXVlc3Rpb25VdWlkIjoiNTQ1YWYxMzMtN2EyNy00YWZiLTkwOGUtN2RlYzJmZjY5ODljIiwic2hvd1Jlc3VsdHMiOnRydW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28cb8a8-0feb-41b2-901d-fb0db542612f"/>
  <p:tag name="SLIDO_TIMELINE" val="W3sic2hvd1Jlc3VsdHMiOmZhbHNlLCJwb2xsUXVlc3Rpb25VdWlkIjoiOWRkNWYwM2QtNzNkMi00NzEzLWFjZDgtZmUxNGM2YzRiMTU3In0seyJzaG93UmVzdWx0cyI6dHJ1ZSwicG9sbFF1ZXN0aW9uVXVpZCI6IjlkZDVmMDNkLTczZDItNDcxMy1hY2Q4LWZlMTRjNmM0YjE1NyJ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6916d5-3185-4317-bdbf-e03bdae62155"/>
  <p:tag name="SLIDO_TIMELINE" val="W3sicG9sbFF1ZXN0aW9uVXVpZCI6IjRkYWIzZDQyLTZiZTgtNDk3Ny1hYTM4LTRmZDRkM2YwMjQ1NyIsInNob3dSZXN1bHRzIjpmYWxzZX0seyJwb2xsUXVlc3Rpb25VdWlkIjoiNGRhYjNkNDItNmJlOC00OTc3LWFhMzgtNGZkNGQzZjAyNDU3Iiwic2hvd1Jlc3VsdHMiOnRydWV9XQ=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02e2e3-c2aa-4f1a-a35f-aabb6f790c4a"/>
  <p:tag name="SLIDO_TIMELINE" val="W3sicG9sbFF1ZXN0aW9uVXVpZCI6ImJmOThkYWM3LWRkYzktNDU0Zi1hYTllLTc0NjZmMWJiYjg0MiIsInNob3dSZXN1bHRzIjpmYWxzZX0seyJwb2xsUXVlc3Rpb25VdWlkIjoiYmY5OGRhYzctZGRjOS00NTRmLWFhOWUtNzQ2NmYxYmJiODQy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7c19474-b37d-4d83-b472-2b23e45d87f2"/>
  <p:tag name="SLIDO_TIMELINE" val="W3sicG9sbFF1ZXN0aW9uVXVpZCI6ImVlOTg3MTRhLWZiNmEtNDA4OS1iOWIyLTM1ZDRmZDg0OWY2NCIsInNob3dSZXN1bHRzIjpmYWxzZX0seyJzaG93UmVzdWx0cyI6dHJ1ZSwicG9sbFF1ZXN0aW9uVXVpZCI6ImVlOTg3MTRhLWZiNmEtNDA4OS1iOWIyLTM1ZDRmZDg0OWY2NC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10541</TotalTime>
  <Words>1058</Words>
  <Application>Microsoft Macintosh PowerPoint</Application>
  <PresentationFormat>Widescreen</PresentationFormat>
  <Paragraphs>191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Lato</vt:lpstr>
      <vt:lpstr>Roboto Slab</vt:lpstr>
      <vt:lpstr>Lato Light</vt:lpstr>
      <vt:lpstr>Cambria Math</vt:lpstr>
      <vt:lpstr>Wingdings</vt:lpstr>
      <vt:lpstr>-apple-system</vt:lpstr>
      <vt:lpstr>Office Theme</vt:lpstr>
      <vt:lpstr>Module 1</vt:lpstr>
      <vt:lpstr>Loss Functions, Cost Functions </vt:lpstr>
      <vt:lpstr>Supervised Learning</vt:lpstr>
      <vt:lpstr>Supervised Learning</vt:lpstr>
      <vt:lpstr>Supervised Learning</vt:lpstr>
      <vt:lpstr>What is a Loss Function?</vt:lpstr>
      <vt:lpstr>What is a Cost Function?</vt:lpstr>
      <vt:lpstr>What is a Cost Function?</vt:lpstr>
      <vt:lpstr>Convex Cost Functions</vt:lpstr>
      <vt:lpstr>Convex Cost Functions</vt:lpstr>
      <vt:lpstr>Convex Cost Functions</vt:lpstr>
      <vt:lpstr>What is an Objective Function?</vt:lpstr>
      <vt:lpstr>What is an Objective Function?</vt:lpstr>
      <vt:lpstr>PowerPoint Presentation</vt:lpstr>
      <vt:lpstr>PowerPoint Presentation</vt:lpstr>
      <vt:lpstr>PowerPoint Presentation</vt:lpstr>
      <vt:lpstr>Gradients</vt:lpstr>
      <vt:lpstr>What is the Gradient to a Cost Function?</vt:lpstr>
      <vt:lpstr>What is the Gradient to a Cost Function?</vt:lpstr>
      <vt:lpstr>What is the Gradient to a Cost Function?</vt:lpstr>
      <vt:lpstr>Metrics vs Cost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132</cp:revision>
  <dcterms:modified xsi:type="dcterms:W3CDTF">2024-02-11T22:56:11Z</dcterms:modified>
</cp:coreProperties>
</file>